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30"/>
  </p:notesMasterIdLst>
  <p:handoutMasterIdLst>
    <p:handoutMasterId r:id="rId31"/>
  </p:handoutMasterIdLst>
  <p:sldIdLst>
    <p:sldId id="447" r:id="rId2"/>
    <p:sldId id="474" r:id="rId3"/>
    <p:sldId id="490" r:id="rId4"/>
    <p:sldId id="465" r:id="rId5"/>
    <p:sldId id="464" r:id="rId6"/>
    <p:sldId id="462" r:id="rId7"/>
    <p:sldId id="480" r:id="rId8"/>
    <p:sldId id="458" r:id="rId9"/>
    <p:sldId id="463" r:id="rId10"/>
    <p:sldId id="487" r:id="rId11"/>
    <p:sldId id="475" r:id="rId12"/>
    <p:sldId id="507" r:id="rId13"/>
    <p:sldId id="508" r:id="rId14"/>
    <p:sldId id="509" r:id="rId15"/>
    <p:sldId id="510" r:id="rId16"/>
    <p:sldId id="511" r:id="rId17"/>
    <p:sldId id="512" r:id="rId18"/>
    <p:sldId id="513" r:id="rId19"/>
    <p:sldId id="506" r:id="rId20"/>
    <p:sldId id="492" r:id="rId21"/>
    <p:sldId id="498" r:id="rId22"/>
    <p:sldId id="479" r:id="rId23"/>
    <p:sldId id="493" r:id="rId24"/>
    <p:sldId id="491" r:id="rId25"/>
    <p:sldId id="517" r:id="rId26"/>
    <p:sldId id="476" r:id="rId27"/>
    <p:sldId id="494" r:id="rId28"/>
    <p:sldId id="451" r:id="rId29"/>
  </p:sldIdLst>
  <p:sldSz cx="9144000" cy="6858000" type="screen4x3"/>
  <p:notesSz cx="6724650" cy="987425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4503">
          <p15:clr>
            <a:srgbClr val="A4A3A4"/>
          </p15:clr>
        </p15:guide>
        <p15:guide id="4" pos="3098">
          <p15:clr>
            <a:srgbClr val="A4A3A4"/>
          </p15:clr>
        </p15:guide>
        <p15:guide id="5" orient="horz" pos="1989">
          <p15:clr>
            <a:srgbClr val="A4A3A4"/>
          </p15:clr>
        </p15:guide>
        <p15:guide id="6" orient="horz" pos="3110">
          <p15:clr>
            <a:srgbClr val="A4A3A4"/>
          </p15:clr>
        </p15:guide>
        <p15:guide id="7" pos="1477">
          <p15:clr>
            <a:srgbClr val="A4A3A4"/>
          </p15:clr>
        </p15:guide>
        <p15:guide id="8" pos="211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765" autoAdjust="0"/>
    <p:restoredTop sz="86383" autoAdjust="0"/>
  </p:normalViewPr>
  <p:slideViewPr>
    <p:cSldViewPr>
      <p:cViewPr varScale="1">
        <p:scale>
          <a:sx n="117" d="100"/>
          <a:sy n="117" d="100"/>
        </p:scale>
        <p:origin x="-17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2232" y="-102"/>
      </p:cViewPr>
      <p:guideLst>
        <p:guide orient="horz" pos="2880"/>
        <p:guide orient="horz" pos="4503"/>
        <p:guide orient="horz" pos="1989"/>
        <p:guide orient="horz" pos="3110"/>
        <p:guide pos="2160"/>
        <p:guide pos="3098"/>
        <p:guide pos="1477"/>
        <p:guide pos="211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015" cy="493713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9080" y="1"/>
            <a:ext cx="2914015" cy="493713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r">
              <a:defRPr sz="1200"/>
            </a:lvl1pPr>
          </a:lstStyle>
          <a:p>
            <a:fld id="{F0D12C32-DE3C-46BB-8B3F-4AD57A38E9B8}" type="datetimeFigureOut">
              <a:rPr lang="en-GB" smtClean="0"/>
              <a:pPr/>
              <a:t>05/10/2017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14015" cy="493713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9080" y="9378824"/>
            <a:ext cx="2914015" cy="493713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r">
              <a:defRPr sz="1200"/>
            </a:lvl1pPr>
          </a:lstStyle>
          <a:p>
            <a:fld id="{9D4B3039-9EE4-4EFA-AB7D-AE0B0649423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1417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14015" cy="493713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9080" y="1"/>
            <a:ext cx="2914015" cy="493713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7986330-EB50-4A15-AA9F-6A821D80C1D4}" type="datetimeFigureOut">
              <a:rPr lang="en-US"/>
              <a:pPr>
                <a:defRPr/>
              </a:pPr>
              <a:t>10/5/2017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95563" y="255588"/>
            <a:ext cx="1533525" cy="11509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19" rIns="91440" bIns="45719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-1" y="1406882"/>
            <a:ext cx="6723094" cy="8467368"/>
          </a:xfrm>
          <a:prstGeom prst="rect">
            <a:avLst/>
          </a:prstGeom>
        </p:spPr>
        <p:txBody>
          <a:bodyPr vert="horz" wrap="square" lIns="91440" tIns="45719" rIns="91440" bIns="45719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GB" noProof="0" dirty="0"/>
              <a:t>Click to 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3809080" y="9378824"/>
            <a:ext cx="2914015" cy="495426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r">
              <a:defRPr sz="1200"/>
            </a:lvl1pPr>
          </a:lstStyle>
          <a:p>
            <a:fld id="{910C5056-0567-4315-90F9-5B8F53A519E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6919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8875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70300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19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898861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DD1ED8-A97D-4BD4-A30F-D74E698A6BE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61114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03152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22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284106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8881113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24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753204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25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08835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26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6994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4233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27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83973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CDD1ED8-A97D-4BD4-A30F-D74E698A6BEE}" type="slidenum">
              <a:rPr lang="en-GB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7957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065548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4840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5877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5218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DD1ED8-A97D-4BD4-A30F-D74E698A6BEE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3" name="Slide Image Placeholder 2"/>
          <p:cNvSpPr>
            <a:spLocks noGrp="1" noRot="1" noChangeAspect="1"/>
          </p:cNvSpPr>
          <p:nvPr>
            <p:ph type="sldImg"/>
          </p:nvPr>
        </p:nvSpPr>
        <p:spPr>
          <a:xfrm>
            <a:off x="2593975" y="255588"/>
            <a:ext cx="1535113" cy="1152525"/>
          </a:xfrm>
        </p:spPr>
      </p:sp>
      <p:sp>
        <p:nvSpPr>
          <p:cNvPr id="4" name="Notes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575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329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32913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754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7544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65628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4942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285720" y="6286521"/>
            <a:ext cx="2062162" cy="28575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2699792" y="6237312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Ian McNaught</a:t>
            </a:r>
            <a:r>
              <a:rPr lang="en-GB" baseline="0" dirty="0"/>
              <a:t>   15 February 2016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5619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32912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18" Type="http://schemas.openxmlformats.org/officeDocument/2006/relationships/image" Target="../media/image8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1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5.jpeg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32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7158" y="6608385"/>
            <a:ext cx="15001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DDF72773-82AF-46D9-9C16-989733A9787D}" type="slidenum">
              <a:rPr lang="en-US" sz="1200" smtClean="0">
                <a:solidFill>
                  <a:schemeClr val="bg1">
                    <a:lumMod val="65000"/>
                  </a:schemeClr>
                </a:solidFill>
              </a:rPr>
              <a:pPr/>
              <a:t>‹#›</a:t>
            </a:fld>
            <a:endParaRPr lang="en-US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700" y="6056892"/>
            <a:ext cx="810054" cy="7564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893" y="6074257"/>
            <a:ext cx="642977" cy="66325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28" y="6056892"/>
            <a:ext cx="651532" cy="608608"/>
          </a:xfrm>
          <a:prstGeom prst="rect">
            <a:avLst/>
          </a:prstGeom>
        </p:spPr>
      </p:pic>
      <p:pic>
        <p:nvPicPr>
          <p:cNvPr id="11" name="Picture 10" descr="SBS logo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3421672" y="6043696"/>
            <a:ext cx="862226" cy="663251"/>
          </a:xfrm>
          <a:prstGeom prst="rect">
            <a:avLst/>
          </a:prstGeom>
        </p:spPr>
      </p:pic>
      <p:pic>
        <p:nvPicPr>
          <p:cNvPr id="12" name="Picture 11" descr="scotlandexcel-logo-refresh-1.jpg"/>
          <p:cNvPicPr>
            <a:picLocks noChangeAspect="1"/>
          </p:cNvPicPr>
          <p:nvPr userDrawn="1"/>
        </p:nvPicPr>
        <p:blipFill>
          <a:blip r:embed="rId15" cstate="print"/>
          <a:stretch>
            <a:fillRect/>
          </a:stretch>
        </p:blipFill>
        <p:spPr>
          <a:xfrm>
            <a:off x="78890" y="6050661"/>
            <a:ext cx="1680164" cy="54669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86" y="6055047"/>
            <a:ext cx="963671" cy="72903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71" y="6074257"/>
            <a:ext cx="1340925" cy="68754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419" y="6179426"/>
            <a:ext cx="1590743" cy="52752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50" r:id="rId9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10" Type="http://schemas.openxmlformats.org/officeDocument/2006/relationships/image" Target="../media/image8.jpg"/><Relationship Id="rId4" Type="http://schemas.openxmlformats.org/officeDocument/2006/relationships/image" Target="../media/image2.jpe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mailto:epsusers@ed.ac.uk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1696159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300" dirty="0"/>
              <a:t>Contract and Supplier Management</a:t>
            </a:r>
          </a:p>
          <a:p>
            <a:pPr algn="ctr"/>
            <a:r>
              <a:rPr lang="en-GB" sz="2800" dirty="0"/>
              <a:t>Professional Practice &amp; Development Strategic Forum</a:t>
            </a:r>
          </a:p>
          <a:p>
            <a:pPr algn="ctr"/>
            <a:r>
              <a:rPr lang="en-GB" sz="2800" dirty="0"/>
              <a:t>Cross-Sector Workshop</a:t>
            </a:r>
          </a:p>
          <a:p>
            <a:pPr algn="ctr"/>
            <a:endParaRPr lang="en-GB" sz="500" dirty="0"/>
          </a:p>
          <a:p>
            <a:pPr algn="ctr"/>
            <a:r>
              <a:rPr lang="en-GB" sz="2000" dirty="0"/>
              <a:t>University of Strathclyde</a:t>
            </a:r>
          </a:p>
          <a:p>
            <a:pPr algn="ctr"/>
            <a:r>
              <a:rPr lang="en-GB" sz="2000" dirty="0"/>
              <a:t>Wednesday 16 August 2017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3700" y="6056892"/>
            <a:ext cx="810054" cy="75648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8893" y="6074257"/>
            <a:ext cx="642977" cy="6632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28" y="6056892"/>
            <a:ext cx="651532" cy="608608"/>
          </a:xfrm>
          <a:prstGeom prst="rect">
            <a:avLst/>
          </a:prstGeom>
        </p:spPr>
      </p:pic>
      <p:pic>
        <p:nvPicPr>
          <p:cNvPr id="6" name="Picture 5" descr="SBS logo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421672" y="6043696"/>
            <a:ext cx="862226" cy="663251"/>
          </a:xfrm>
          <a:prstGeom prst="rect">
            <a:avLst/>
          </a:prstGeom>
        </p:spPr>
      </p:pic>
      <p:pic>
        <p:nvPicPr>
          <p:cNvPr id="7" name="Picture 6" descr="scotlandexcel-logo-refresh-1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8890" y="6050661"/>
            <a:ext cx="1680164" cy="5466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6086" y="6055047"/>
            <a:ext cx="963671" cy="7290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571" y="6074257"/>
            <a:ext cx="1340925" cy="6875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7419" y="6179426"/>
            <a:ext cx="1590743" cy="527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31013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59158"/>
            <a:ext cx="2539683" cy="25396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59157"/>
            <a:ext cx="2539683" cy="25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4875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2420888"/>
            <a:ext cx="914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Colin Miller</a:t>
            </a:r>
          </a:p>
          <a:p>
            <a:pPr algn="ctr"/>
            <a:r>
              <a:rPr lang="en-GB" sz="2400" dirty="0"/>
              <a:t>Procurement Manager </a:t>
            </a:r>
            <a:r>
              <a:rPr lang="en-GB" sz="2400" dirty="0" err="1"/>
              <a:t>Roslin</a:t>
            </a:r>
            <a:endParaRPr lang="en-GB" sz="2400" dirty="0"/>
          </a:p>
          <a:p>
            <a:pPr algn="ctr"/>
            <a:r>
              <a:rPr lang="en-GB" sz="2400" dirty="0"/>
              <a:t>University of Edinburgh</a:t>
            </a:r>
          </a:p>
          <a:p>
            <a:pPr algn="ctr"/>
            <a:endParaRPr lang="en-GB" sz="1000" dirty="0"/>
          </a:p>
          <a:p>
            <a:pPr algn="ctr"/>
            <a:r>
              <a:rPr lang="en-GB" sz="2400" dirty="0"/>
              <a:t>Case Study: </a:t>
            </a:r>
            <a:r>
              <a:rPr lang="en-GB" sz="2400" b="1" dirty="0"/>
              <a:t>Life Sciences Framework</a:t>
            </a:r>
            <a:endParaRPr lang="en-GB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146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UoE Life Science consumables Framework Project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2014 - 2019</a:t>
            </a:r>
          </a:p>
        </p:txBody>
      </p:sp>
    </p:spTree>
    <p:extLst>
      <p:ext uri="{BB962C8B-B14F-4D97-AF65-F5344CB8AC3E}">
        <p14:creationId xmlns:p14="http://schemas.microsoft.com/office/powerpoint/2010/main" val="657293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Background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£16M identified spend across a wide range of research &amp; teaching disciplines.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&gt;90 suppliers with spend ranging from £2M to £10K 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p.a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, Global corps to SME’s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Strong Technical input to purchasing behaviour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Significant brand loyalty in end user community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Deeply embedded Supplier Cultures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Steady growth in utilisation of e-Procurement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99742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Broaden range of EU compliance in Labs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Leverage full Life Sciences spend to stimulate sustained competition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Establish improved commercial relationships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Address sustainability issues in Labs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Improve end user choice on e-proc platforms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Establish contracts and improve P2P process with a wider range of suppliers</a:t>
            </a:r>
          </a:p>
        </p:txBody>
      </p:sp>
    </p:spTree>
    <p:extLst>
      <p:ext uri="{BB962C8B-B14F-4D97-AF65-F5344CB8AC3E}">
        <p14:creationId xmlns:p14="http://schemas.microsoft.com/office/powerpoint/2010/main" val="26662955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Supplier Engagement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Traditional tender approaches can discourage involvement, lack of supplier resource etc.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Historical supplier culture of annual  price reviews.- on their terms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Niche suppliers.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Price evaluation. Like vs Like??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Product Quality assessment.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Lack of Supplier understanding of the Process.</a:t>
            </a:r>
          </a:p>
        </p:txBody>
      </p:sp>
    </p:spTree>
    <p:extLst>
      <p:ext uri="{BB962C8B-B14F-4D97-AF65-F5344CB8AC3E}">
        <p14:creationId xmlns:p14="http://schemas.microsoft.com/office/powerpoint/2010/main" val="20241201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Tender Strategy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Many lessons learned from 2010 exercise.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Supplier meetings vs Supplier conference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Phased release of smaller Lots in separate EU projects via PCS-T.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Shift in focus of Supplier product response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Evaluate price stability vs product price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E-procurement key to the projects success as both provider of info and incentive to take part.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89299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Market Response: Benefits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Doubled supplier participation to 57 suppliers.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Increased contract coverage from 60,000 to 1.6M products.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Benchmarked current supplier sustainability issues and formed action plan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Obtained savings up to 8% ~£500K 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p.a</a:t>
            </a:r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Improved P2P by delivery inclusive pricing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Increased end user choice supports further e-proc rollout and increased process benefits</a:t>
            </a:r>
          </a:p>
        </p:txBody>
      </p:sp>
    </p:spTree>
    <p:extLst>
      <p:ext uri="{BB962C8B-B14F-4D97-AF65-F5344CB8AC3E}">
        <p14:creationId xmlns:p14="http://schemas.microsoft.com/office/powerpoint/2010/main" val="25439616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Contract Management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e-procurement –accurate MI from our side to monitor performance, </a:t>
            </a:r>
            <a:r>
              <a:rPr lang="en-GB" sz="2800" dirty="0" err="1">
                <a:latin typeface="Arial" panose="020B0604020202020204" pitchFamily="34" charset="0"/>
                <a:cs typeface="Arial" panose="020B0604020202020204" pitchFamily="34" charset="0"/>
              </a:rPr>
              <a:t>delivery,price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reviews etc.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Lab User Group covers strategic supplier issues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epsusers@ed.ac.uk</a:t>
            </a:r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 logs incidents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Payment performance reports monitored weekly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Increase in first time matching by 2/3rds</a:t>
            </a:r>
          </a:p>
          <a:p>
            <a:r>
              <a:rPr lang="en-GB" sz="2800" dirty="0">
                <a:latin typeface="Arial" panose="020B0604020202020204" pitchFamily="34" charset="0"/>
                <a:cs typeface="Arial" panose="020B0604020202020204" pitchFamily="34" charset="0"/>
              </a:rPr>
              <a:t>Price file review processes contributed £230K cost avoidance on £11M spend so far in 2017.</a:t>
            </a:r>
          </a:p>
          <a:p>
            <a:endParaRPr lang="en-GB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10547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0" y="2420888"/>
            <a:ext cx="9144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Dominic Finn</a:t>
            </a:r>
          </a:p>
          <a:p>
            <a:pPr algn="ctr"/>
            <a:r>
              <a:rPr lang="en-GB" sz="2400" dirty="0"/>
              <a:t>Teaching Fellow</a:t>
            </a:r>
          </a:p>
          <a:p>
            <a:pPr algn="ctr"/>
            <a:r>
              <a:rPr lang="en-GB" sz="2400" dirty="0"/>
              <a:t>University of Strathclyde</a:t>
            </a:r>
          </a:p>
          <a:p>
            <a:pPr algn="ctr"/>
            <a:endParaRPr lang="en-GB" sz="1000" dirty="0"/>
          </a:p>
          <a:p>
            <a:pPr algn="ctr"/>
            <a:r>
              <a:rPr lang="en-GB" sz="2400" b="1" i="1" dirty="0"/>
              <a:t>CSM: </a:t>
            </a:r>
            <a:r>
              <a:rPr lang="en-GB" sz="2400" i="1" dirty="0"/>
              <a:t> </a:t>
            </a:r>
            <a:r>
              <a:rPr lang="en-GB" sz="2400" b="1" i="1" dirty="0"/>
              <a:t>Theory versus Practice</a:t>
            </a:r>
          </a:p>
        </p:txBody>
      </p:sp>
    </p:spTree>
    <p:extLst>
      <p:ext uri="{BB962C8B-B14F-4D97-AF65-F5344CB8AC3E}">
        <p14:creationId xmlns:p14="http://schemas.microsoft.com/office/powerpoint/2010/main" val="1432551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0" y="4554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Agenda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994584"/>
              </p:ext>
            </p:extLst>
          </p:nvPr>
        </p:nvGraphicFramePr>
        <p:xfrm>
          <a:off x="251520" y="877912"/>
          <a:ext cx="8712968" cy="5359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>
                  <a:extLst>
                    <a:ext uri="{9D8B030D-6E8A-4147-A177-3AD203B41FA5}">
                      <a16:colId xmlns:a16="http://schemas.microsoft.com/office/drawing/2014/main" xmlns="" val="3718374481"/>
                    </a:ext>
                  </a:extLst>
                </a:gridCol>
                <a:gridCol w="5400600">
                  <a:extLst>
                    <a:ext uri="{9D8B030D-6E8A-4147-A177-3AD203B41FA5}">
                      <a16:colId xmlns:a16="http://schemas.microsoft.com/office/drawing/2014/main" xmlns="" val="2611324063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xmlns="" val="4653556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Time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Activity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Speaker</a:t>
                      </a:r>
                      <a:r>
                        <a:rPr lang="en-GB" baseline="0" dirty="0"/>
                        <a:t> / Facilitator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069107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09:00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Registration</a:t>
                      </a:r>
                      <a:r>
                        <a:rPr lang="en-GB" baseline="0" dirty="0"/>
                        <a:t> and tea / coffee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1544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Introduction and today’s plan…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Ian McNaught (SXL) &amp; Nikki Bell</a:t>
                      </a:r>
                      <a:r>
                        <a:rPr lang="en-GB" baseline="0" dirty="0"/>
                        <a:t> (SG)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53557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10:15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Force field analysis: exhaustive exercise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Groups and facilitators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967726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11:15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Tea / coffee break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869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11:30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Case</a:t>
                      </a:r>
                      <a:r>
                        <a:rPr lang="en-GB" baseline="0" dirty="0"/>
                        <a:t> study: Life sciences framework</a:t>
                      </a:r>
                      <a:endParaRPr lang="en-GB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Colin Miller</a:t>
                      </a:r>
                      <a:r>
                        <a:rPr lang="en-GB" baseline="0" dirty="0"/>
                        <a:t> (U of E)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984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12:00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CSM</a:t>
                      </a:r>
                      <a:r>
                        <a:rPr lang="en-GB" baseline="0" dirty="0"/>
                        <a:t> t</a:t>
                      </a:r>
                      <a:r>
                        <a:rPr lang="en-GB" dirty="0"/>
                        <a:t>heory versus</a:t>
                      </a:r>
                      <a:r>
                        <a:rPr lang="en-GB" baseline="0" dirty="0"/>
                        <a:t> practice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Dominic Finn (U of 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39567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12:30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Lunch break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8692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13:30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Co-operative learning</a:t>
                      </a:r>
                      <a:r>
                        <a:rPr lang="en-GB" baseline="0" dirty="0"/>
                        <a:t> placemat: scoping priorities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Groups and facilitators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39625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14:45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Tea</a:t>
                      </a:r>
                      <a:r>
                        <a:rPr lang="en-GB" baseline="0" dirty="0"/>
                        <a:t> / coffee break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53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15:00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Implementation: action plan and project plan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Groups and facilitators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093848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15:30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Plenary: summary of learnings and next steps…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Ian McNaught (SXL) &amp; Nikki Bell</a:t>
                      </a:r>
                      <a:r>
                        <a:rPr lang="en-GB" baseline="0" dirty="0"/>
                        <a:t> (SG)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39668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16:00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Close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92751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490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060848"/>
            <a:ext cx="2539683" cy="25396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060847"/>
            <a:ext cx="2539683" cy="25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9618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Live Polling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70892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www.mentimeter.com</a:t>
            </a:r>
          </a:p>
        </p:txBody>
      </p:sp>
    </p:spTree>
    <p:extLst>
      <p:ext uri="{BB962C8B-B14F-4D97-AF65-F5344CB8AC3E}">
        <p14:creationId xmlns:p14="http://schemas.microsoft.com/office/powerpoint/2010/main" val="4035463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988840"/>
            <a:ext cx="4539728" cy="34563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1988840"/>
            <a:ext cx="4145849" cy="34037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86865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/>
              <a:t>In cross-sector groups 1-15, scope activities to achieve agreed priority</a:t>
            </a:r>
          </a:p>
        </p:txBody>
      </p:sp>
      <p:sp>
        <p:nvSpPr>
          <p:cNvPr id="6" name="Rectangle: Rounded Corners 4"/>
          <p:cNvSpPr/>
          <p:nvPr/>
        </p:nvSpPr>
        <p:spPr>
          <a:xfrm>
            <a:off x="179512" y="156702"/>
            <a:ext cx="8784976" cy="432048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Scope Priority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91680" y="1628800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Group of 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228184" y="161950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Group of 3</a:t>
            </a:r>
          </a:p>
        </p:txBody>
      </p:sp>
    </p:spTree>
    <p:extLst>
      <p:ext uri="{BB962C8B-B14F-4D97-AF65-F5344CB8AC3E}">
        <p14:creationId xmlns:p14="http://schemas.microsoft.com/office/powerpoint/2010/main" val="318235476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45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Scope Priorities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538790"/>
            <a:ext cx="4248472" cy="318635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538790"/>
            <a:ext cx="4248472" cy="3186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50550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159158"/>
            <a:ext cx="2539683" cy="253968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159157"/>
            <a:ext cx="2539683" cy="2539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453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Live Polling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270892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/>
              <a:t>www.mentimeter.com</a:t>
            </a:r>
          </a:p>
        </p:txBody>
      </p:sp>
    </p:spTree>
    <p:extLst>
      <p:ext uri="{BB962C8B-B14F-4D97-AF65-F5344CB8AC3E}">
        <p14:creationId xmlns:p14="http://schemas.microsoft.com/office/powerpoint/2010/main" val="23252069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483006"/>
            <a:ext cx="2808312" cy="2106234"/>
          </a:xfrm>
          <a:prstGeom prst="rect">
            <a:avLst/>
          </a:prstGeom>
        </p:spPr>
      </p:pic>
      <p:pic>
        <p:nvPicPr>
          <p:cNvPr id="4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9632" y="3483006"/>
            <a:ext cx="3096344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1520" y="832063"/>
            <a:ext cx="864096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Within sector groups A-O, reflect on collective exercises and discussions…</a:t>
            </a:r>
          </a:p>
          <a:p>
            <a:endParaRPr lang="en-GB" sz="1000" dirty="0"/>
          </a:p>
          <a:p>
            <a:r>
              <a:rPr lang="en-GB" sz="2000" dirty="0"/>
              <a:t>Using Post-It notes, create:</a:t>
            </a:r>
          </a:p>
          <a:p>
            <a:endParaRPr lang="en-GB" sz="1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Tasks and actions required for implementation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Structure tasks and actions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Create an action plan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Create a project plan</a:t>
            </a:r>
          </a:p>
        </p:txBody>
      </p:sp>
      <p:sp>
        <p:nvSpPr>
          <p:cNvPr id="6" name="Rectangle: Rounded Corners 5"/>
          <p:cNvSpPr/>
          <p:nvPr/>
        </p:nvSpPr>
        <p:spPr>
          <a:xfrm>
            <a:off x="179512" y="131153"/>
            <a:ext cx="8712968" cy="432048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Implementation</a:t>
            </a:r>
          </a:p>
        </p:txBody>
      </p:sp>
    </p:spTree>
    <p:extLst>
      <p:ext uri="{BB962C8B-B14F-4D97-AF65-F5344CB8AC3E}">
        <p14:creationId xmlns:p14="http://schemas.microsoft.com/office/powerpoint/2010/main" val="485774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514962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dirty="0"/>
              <a:t>Learnings and Next Steps…</a:t>
            </a:r>
          </a:p>
        </p:txBody>
      </p:sp>
    </p:spTree>
    <p:extLst>
      <p:ext uri="{BB962C8B-B14F-4D97-AF65-F5344CB8AC3E}">
        <p14:creationId xmlns:p14="http://schemas.microsoft.com/office/powerpoint/2010/main" val="16804981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://www.personal.psu.edu/afr3/blogs/siowfa12/Question-Ma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119980"/>
            <a:ext cx="4667250" cy="582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81801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: Rounded Corners 2"/>
          <p:cNvSpPr/>
          <p:nvPr/>
        </p:nvSpPr>
        <p:spPr>
          <a:xfrm>
            <a:off x="467544" y="3789911"/>
            <a:ext cx="2304256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Group Priorities</a:t>
            </a:r>
          </a:p>
        </p:txBody>
      </p:sp>
      <p:sp>
        <p:nvSpPr>
          <p:cNvPr id="4" name="Rectangle: Rounded Corners 3"/>
          <p:cNvSpPr/>
          <p:nvPr/>
        </p:nvSpPr>
        <p:spPr>
          <a:xfrm>
            <a:off x="467543" y="4978043"/>
            <a:ext cx="2304256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Collective Priorities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322211"/>
            <a:ext cx="2304256" cy="1315572"/>
          </a:xfrm>
          <a:prstGeom prst="rect">
            <a:avLst/>
          </a:prstGeom>
        </p:spPr>
      </p:pic>
      <p:sp>
        <p:nvSpPr>
          <p:cNvPr id="2" name="Rectangle: Rounded Corners 1"/>
          <p:cNvSpPr/>
          <p:nvPr/>
        </p:nvSpPr>
        <p:spPr>
          <a:xfrm>
            <a:off x="467544" y="2637783"/>
            <a:ext cx="2304256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Exhaustive Exercise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0" y="45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Overview of Today’s Exercises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7543" y="3069831"/>
            <a:ext cx="238024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1500" dirty="0"/>
              <a:t>In groups: 1-15</a:t>
            </a:r>
          </a:p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1500" dirty="0"/>
              <a:t>Time limited: 15 mins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67544" y="4221959"/>
            <a:ext cx="23802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1500" dirty="0"/>
              <a:t>Time limited: 15 mins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67542" y="5410091"/>
            <a:ext cx="238024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GB" sz="1500" dirty="0"/>
              <a:t>Time limited: 30 mins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847789" y="1466227"/>
            <a:ext cx="3380395" cy="2850099"/>
            <a:chOff x="2847789" y="1466227"/>
            <a:chExt cx="3380395" cy="2850099"/>
          </a:xfrm>
        </p:grpSpPr>
        <p:sp>
          <p:nvSpPr>
            <p:cNvPr id="5" name="Rectangle: Rounded Corners 4"/>
            <p:cNvSpPr/>
            <p:nvPr/>
          </p:nvSpPr>
          <p:spPr>
            <a:xfrm>
              <a:off x="3437620" y="2637783"/>
              <a:ext cx="2304256" cy="432048"/>
            </a:xfrm>
            <a:prstGeom prst="roundRect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Scope Priorities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847789" y="1466227"/>
              <a:ext cx="3380395" cy="2850099"/>
              <a:chOff x="2847789" y="1466227"/>
              <a:chExt cx="3380395" cy="2850099"/>
            </a:xfrm>
          </p:grpSpPr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297351" y="1466227"/>
                <a:ext cx="1418665" cy="1080120"/>
              </a:xfrm>
              <a:prstGeom prst="rect">
                <a:avLst/>
              </a:prstGeom>
            </p:spPr>
          </p:pic>
          <p:pic>
            <p:nvPicPr>
              <p:cNvPr id="35" name="Picture 3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612989" y="1466227"/>
                <a:ext cx="1111139" cy="950841"/>
              </a:xfrm>
              <a:prstGeom prst="rect">
                <a:avLst/>
              </a:prstGeom>
            </p:spPr>
          </p:pic>
          <p:sp>
            <p:nvSpPr>
              <p:cNvPr id="14" name="Arrow: Notched Right 13"/>
              <p:cNvSpPr/>
              <p:nvPr/>
            </p:nvSpPr>
            <p:spPr>
              <a:xfrm>
                <a:off x="2847789" y="2673787"/>
                <a:ext cx="513841" cy="360040"/>
              </a:xfrm>
              <a:prstGeom prst="notchedRightArrow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19872" y="3069831"/>
                <a:ext cx="2808312" cy="12464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1500" dirty="0"/>
                  <a:t>In groups: 1-15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1500" dirty="0"/>
                  <a:t>Time limited: 10 + 10 mins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endParaRPr lang="en-GB" sz="1500" dirty="0"/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1500" dirty="0"/>
                  <a:t>1 stay and 3 stray</a:t>
                </a:r>
              </a:p>
              <a:p>
                <a:pPr marL="342900" indent="-342900">
                  <a:buFont typeface="Courier New" panose="02070309020205020404" pitchFamily="49" charset="0"/>
                  <a:buChar char="o"/>
                </a:pPr>
                <a:r>
                  <a:rPr lang="en-GB" sz="1500" dirty="0"/>
                  <a:t>Time limited: 30 mins</a:t>
                </a: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5858359" y="1322211"/>
            <a:ext cx="3394161" cy="2994115"/>
            <a:chOff x="5858359" y="1322211"/>
            <a:chExt cx="3394161" cy="2994115"/>
          </a:xfrm>
        </p:grpSpPr>
        <p:pic>
          <p:nvPicPr>
            <p:cNvPr id="36" name="Picture 35"/>
            <p:cNvPicPr/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489593" y="1322211"/>
              <a:ext cx="2114854" cy="1224136"/>
            </a:xfrm>
            <a:prstGeom prst="rect">
              <a:avLst/>
            </a:prstGeom>
          </p:spPr>
        </p:pic>
        <p:sp>
          <p:nvSpPr>
            <p:cNvPr id="6" name="Rectangle: Rounded Corners 5"/>
            <p:cNvSpPr/>
            <p:nvPr/>
          </p:nvSpPr>
          <p:spPr>
            <a:xfrm>
              <a:off x="6444207" y="2637783"/>
              <a:ext cx="2304256" cy="432048"/>
            </a:xfrm>
            <a:prstGeom prst="roundRect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Implementation</a:t>
              </a:r>
            </a:p>
          </p:txBody>
        </p:sp>
        <p:sp>
          <p:nvSpPr>
            <p:cNvPr id="22" name="Arrow: Notched Right 21"/>
            <p:cNvSpPr/>
            <p:nvPr/>
          </p:nvSpPr>
          <p:spPr>
            <a:xfrm>
              <a:off x="5858359" y="2673787"/>
              <a:ext cx="513841" cy="360040"/>
            </a:xfrm>
            <a:prstGeom prst="notched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444208" y="3069831"/>
              <a:ext cx="2808312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1500" dirty="0"/>
                <a:t>In sector groups: A - O 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1500" dirty="0"/>
                <a:t>Time limited: 30 mins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endParaRPr lang="en-GB" sz="1500" dirty="0"/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1500" dirty="0"/>
                <a:t>Sector action plans</a:t>
              </a:r>
            </a:p>
            <a:p>
              <a:pPr marL="342900" indent="-342900">
                <a:buFont typeface="Courier New" panose="02070309020205020404" pitchFamily="49" charset="0"/>
                <a:buChar char="o"/>
              </a:pPr>
              <a:r>
                <a:rPr lang="en-GB" sz="1500" dirty="0"/>
                <a:t>Sector project plans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29799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56677"/>
            <a:ext cx="9144000" cy="5220595"/>
          </a:xfrm>
          <a:prstGeom prst="rect">
            <a:avLst/>
          </a:prstGeom>
        </p:spPr>
      </p:pic>
      <p:sp>
        <p:nvSpPr>
          <p:cNvPr id="4" name="Rectangle: Rounded Corners 1"/>
          <p:cNvSpPr/>
          <p:nvPr/>
        </p:nvSpPr>
        <p:spPr>
          <a:xfrm>
            <a:off x="179512" y="116632"/>
            <a:ext cx="8784976" cy="43204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Exhaustive Exercise</a:t>
            </a:r>
          </a:p>
        </p:txBody>
      </p:sp>
    </p:spTree>
    <p:extLst>
      <p:ext uri="{BB962C8B-B14F-4D97-AF65-F5344CB8AC3E}">
        <p14:creationId xmlns:p14="http://schemas.microsoft.com/office/powerpoint/2010/main" val="3572727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09692"/>
            <a:ext cx="9144000" cy="440754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45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Group Priorities</a:t>
            </a:r>
          </a:p>
        </p:txBody>
      </p:sp>
    </p:spTree>
    <p:extLst>
      <p:ext uri="{BB962C8B-B14F-4D97-AF65-F5344CB8AC3E}">
        <p14:creationId xmlns:p14="http://schemas.microsoft.com/office/powerpoint/2010/main" val="21437806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776405"/>
            <a:ext cx="3019425" cy="1514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8293" y="3776405"/>
            <a:ext cx="2886075" cy="1581150"/>
          </a:xfrm>
          <a:prstGeom prst="rect">
            <a:avLst/>
          </a:prstGeom>
        </p:spPr>
      </p:pic>
      <p:sp>
        <p:nvSpPr>
          <p:cNvPr id="4" name="Right Arrow 3"/>
          <p:cNvSpPr/>
          <p:nvPr/>
        </p:nvSpPr>
        <p:spPr>
          <a:xfrm>
            <a:off x="1115616" y="1948678"/>
            <a:ext cx="3168352" cy="1728192"/>
          </a:xfrm>
          <a:prstGeom prst="rightArrow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Identify top 3 enablers</a:t>
            </a:r>
          </a:p>
        </p:txBody>
      </p:sp>
      <p:sp>
        <p:nvSpPr>
          <p:cNvPr id="5" name="Left Arrow 4"/>
          <p:cNvSpPr/>
          <p:nvPr/>
        </p:nvSpPr>
        <p:spPr>
          <a:xfrm>
            <a:off x="4716016" y="1948678"/>
            <a:ext cx="3168352" cy="1728192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/>
              <a:t>Identify top 3 detractors</a:t>
            </a:r>
          </a:p>
        </p:txBody>
      </p:sp>
      <p:sp>
        <p:nvSpPr>
          <p:cNvPr id="6" name="Rectangle 5"/>
          <p:cNvSpPr/>
          <p:nvPr/>
        </p:nvSpPr>
        <p:spPr>
          <a:xfrm>
            <a:off x="4283968" y="0"/>
            <a:ext cx="432048" cy="587727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27784" y="-27384"/>
            <a:ext cx="3672408" cy="108012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400" dirty="0"/>
              <a:t>Within each group</a:t>
            </a:r>
          </a:p>
        </p:txBody>
      </p:sp>
    </p:spTree>
    <p:extLst>
      <p:ext uri="{BB962C8B-B14F-4D97-AF65-F5344CB8AC3E}">
        <p14:creationId xmlns:p14="http://schemas.microsoft.com/office/powerpoint/2010/main" val="16969098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1691680" y="1893992"/>
            <a:ext cx="2304256" cy="100811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Write top 3 Enablers on one Post-It note each</a:t>
            </a:r>
          </a:p>
        </p:txBody>
      </p:sp>
      <p:sp>
        <p:nvSpPr>
          <p:cNvPr id="5" name="Rectangle: Rounded Corners 4"/>
          <p:cNvSpPr/>
          <p:nvPr/>
        </p:nvSpPr>
        <p:spPr>
          <a:xfrm>
            <a:off x="5148064" y="1897278"/>
            <a:ext cx="2304256" cy="100811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Write top 3 Detractors on one Post-It note each</a:t>
            </a:r>
          </a:p>
        </p:txBody>
      </p:sp>
      <p:sp>
        <p:nvSpPr>
          <p:cNvPr id="6" name="Rectangle: Rounded Corners 5"/>
          <p:cNvSpPr/>
          <p:nvPr/>
        </p:nvSpPr>
        <p:spPr>
          <a:xfrm>
            <a:off x="1691680" y="3429000"/>
            <a:ext cx="5760640" cy="1008112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Each group places their 3 top enablers and 3 top detractors on the same Force Field Analysis</a:t>
            </a:r>
          </a:p>
        </p:txBody>
      </p:sp>
      <p:sp>
        <p:nvSpPr>
          <p:cNvPr id="7" name="Arrow: Notched Right 6"/>
          <p:cNvSpPr/>
          <p:nvPr/>
        </p:nvSpPr>
        <p:spPr>
          <a:xfrm rot="5400000">
            <a:off x="2586887" y="3001417"/>
            <a:ext cx="513841" cy="360040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Arrow: Notched Right 7"/>
          <p:cNvSpPr/>
          <p:nvPr/>
        </p:nvSpPr>
        <p:spPr>
          <a:xfrm rot="5400000">
            <a:off x="6043272" y="3006632"/>
            <a:ext cx="513841" cy="360040"/>
          </a:xfrm>
          <a:prstGeom prst="notched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0" y="455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/>
              <a:t>Collective Priorities</a:t>
            </a:r>
          </a:p>
        </p:txBody>
      </p:sp>
    </p:spTree>
    <p:extLst>
      <p:ext uri="{BB962C8B-B14F-4D97-AF65-F5344CB8AC3E}">
        <p14:creationId xmlns:p14="http://schemas.microsoft.com/office/powerpoint/2010/main" val="17713138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44624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tx2">
                    <a:lumMod val="50000"/>
                  </a:schemeClr>
                </a:solidFill>
              </a:rPr>
              <a:t>Collective Priorities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689609"/>
            <a:ext cx="1542082" cy="31795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71800" y="2132856"/>
            <a:ext cx="59766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/>
              <a:t>Collective priorities are set by using “Dotmocracy,” where participants place a </a:t>
            </a:r>
            <a:r>
              <a:rPr lang="en-GB" sz="2000" dirty="0">
                <a:solidFill>
                  <a:srgbClr val="0070C0"/>
                </a:solidFill>
              </a:rPr>
              <a:t>blue dot</a:t>
            </a:r>
            <a:r>
              <a:rPr lang="en-GB" sz="2000" dirty="0"/>
              <a:t> against the </a:t>
            </a:r>
            <a:r>
              <a:rPr lang="en-GB" sz="2000" dirty="0">
                <a:solidFill>
                  <a:srgbClr val="0070C0"/>
                </a:solidFill>
              </a:rPr>
              <a:t>enablers</a:t>
            </a:r>
            <a:r>
              <a:rPr lang="en-GB" sz="2000" dirty="0"/>
              <a:t> and a </a:t>
            </a:r>
            <a:r>
              <a:rPr lang="en-GB" sz="2000" dirty="0">
                <a:solidFill>
                  <a:srgbClr val="FF0000"/>
                </a:solidFill>
              </a:rPr>
              <a:t>red dot </a:t>
            </a:r>
            <a:r>
              <a:rPr lang="en-GB" sz="2000" dirty="0"/>
              <a:t>against the </a:t>
            </a:r>
            <a:r>
              <a:rPr lang="en-GB" sz="2000" dirty="0">
                <a:solidFill>
                  <a:srgbClr val="FF0000"/>
                </a:solidFill>
              </a:rPr>
              <a:t>detractors</a:t>
            </a:r>
            <a:r>
              <a:rPr lang="en-GB" sz="2000" dirty="0"/>
              <a:t>.</a:t>
            </a:r>
          </a:p>
          <a:p>
            <a:endParaRPr lang="en-GB" sz="2000" dirty="0"/>
          </a:p>
          <a:p>
            <a:r>
              <a:rPr lang="en-GB" sz="2000" dirty="0"/>
              <a:t>Each person has 5 blue dots and 5 green dots. </a:t>
            </a:r>
          </a:p>
          <a:p>
            <a:endParaRPr lang="en-GB" sz="2000" dirty="0"/>
          </a:p>
          <a:p>
            <a:r>
              <a:rPr lang="en-GB" sz="2000" dirty="0"/>
              <a:t>There is an example of this on the next slide.</a:t>
            </a:r>
          </a:p>
        </p:txBody>
      </p:sp>
    </p:spTree>
    <p:extLst>
      <p:ext uri="{BB962C8B-B14F-4D97-AF65-F5344CB8AC3E}">
        <p14:creationId xmlns:p14="http://schemas.microsoft.com/office/powerpoint/2010/main" val="3637246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1e574a26-aa3b-49be-893b-343fca2c6288@GBRP1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899592" y="404664"/>
            <a:ext cx="7230555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8812525"/>
      </p:ext>
    </p:extLst>
  </p:cSld>
  <p:clrMapOvr>
    <a:masterClrMapping/>
  </p:clrMapOvr>
</p:sld>
</file>

<file path=ppt/theme/theme1.xml><?xml version="1.0" encoding="utf-8"?>
<a:theme xmlns:a="http://schemas.openxmlformats.org/drawingml/2006/main" name="Scotland Excel Powerpoint Template (New Logo 2015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Scotland Excel Powerpoint Template (New Logo 2015)</Template>
  <TotalTime>6962</TotalTime>
  <Words>758</Words>
  <Application>Microsoft Office PowerPoint</Application>
  <PresentationFormat>On-screen Show (4:3)</PresentationFormat>
  <Paragraphs>176</Paragraphs>
  <Slides>28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Scotland Excel Powerpoint Template (New Logo 2015)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UoE Life Science consumables Framework Project</vt:lpstr>
      <vt:lpstr>Background</vt:lpstr>
      <vt:lpstr>Objectives</vt:lpstr>
      <vt:lpstr>Challenges</vt:lpstr>
      <vt:lpstr>Tender Strategy</vt:lpstr>
      <vt:lpstr>Market Response: Benefits</vt:lpstr>
      <vt:lpstr>Contract Management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SCOTLAND EXCEL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xlmcnaughti1</dc:creator>
  <cp:lastModifiedBy>xlholdenh1</cp:lastModifiedBy>
  <cp:revision>513</cp:revision>
  <cp:lastPrinted>2017-08-15T09:58:46Z</cp:lastPrinted>
  <dcterms:created xsi:type="dcterms:W3CDTF">2016-02-12T12:21:57Z</dcterms:created>
  <dcterms:modified xsi:type="dcterms:W3CDTF">2017-10-05T13:34:50Z</dcterms:modified>
</cp:coreProperties>
</file>